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1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9BAB28-9575-46B7-8998-22F4B278B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F3F48E9-3A23-4F01-A318-DEAA6FDE6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21AB42-4AAD-4CC9-959B-2647C74B1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E81FBD-7799-44CA-880A-41A4964F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785989-83D4-434F-A26F-87726192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8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1E8F5E-CF9B-45A4-8807-C39021F9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E61A343-7872-4437-BAFD-9C8329881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520D9F-201C-4326-9DDD-DB52EA511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AE0FB5-D67C-4956-95F4-064D22C6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1887BB-0A89-4064-8738-8BC3D8400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2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CCDD887-95D9-489B-853D-4D7001148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C597F40-8AB1-4773-852E-488907152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BFA3C5-C242-4A3F-905C-3548963B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98ED41-1CB8-4E1F-92B7-509A14F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327A00B-3EE1-44D2-ADBD-35786F3E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39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245BA8-C378-4E61-A61F-A13B6F84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08E4CF-B9EF-4C19-BD15-B33914CB2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D8109D-C823-4304-80CD-68370078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32B766-1032-487E-87A4-F67900EE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37C650-EE41-4839-8965-09DB3BAE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26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D8B98F-489F-45B9-AEEF-98F94DBA1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80525CC-0D5F-4C7A-A410-436F56FDB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45058D-27AE-4FA0-A378-5746FAA8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22F6924-413C-4910-8CFD-D7ECDC50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2CC8A2-14B6-4BE7-B295-5C6E32E67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0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C64F1-AD20-44EB-AA8F-B5AA6BBA4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4206A6-ACEB-4704-8007-88D342C41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1F4B1C5-0C7D-4BF7-B4DB-324311EE3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76E0237-CB5D-497A-A01F-02C376031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D60613D-AA2D-4CFB-B137-D4F81158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E07BBEA-70BB-4412-9BD7-7CA03A011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58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BA4058-D92F-45C1-B256-9161E43D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A8F0F23-6C45-4AC6-BF2C-9C32148C5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85004D6-C7CE-4049-84F9-AC2A1D4A3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320473B-EB11-4863-A463-80A2F8C88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FD331F4-B81D-4741-8F08-6A2F9A35B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E39A1EB-C43E-4712-AE18-043D16C6A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8AA1FA5-76DF-4D6E-BA8F-100AB7944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3972EE4-D343-47EB-9514-4B32CE5D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9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FAB74D-F31D-4651-A8D0-2E27C854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90A69A7-DAFB-4D81-9827-22BF4ABC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6221C14-FDB9-430C-9CAB-99A4805A8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EFDE0AA-BDD6-4EA5-8B53-F835B1A4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5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A6E5EA1-5D61-4843-8728-C69FBC0B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20938C8-7BA4-49D4-A595-CE92CB99E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0F6F172-8428-4181-BD7C-C944FC62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77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6C8F44-720D-4A75-8771-A604DB18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A5131B-DDB9-4024-970F-396408712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4FE4B40-D132-4ABD-AA62-AF7F3FCD4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EA2734B-0972-4A78-B6E3-DEBC2F5F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CBCF5E-66E9-4691-B8AB-4FBE8714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F4F89A1-0932-43DE-B871-CA1B4E08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19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2E2557-0729-491D-BE3B-7E69C0550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3B68C7D-4E90-4229-9A54-DEBDF5193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037D194-433E-4C28-8C9A-E73BBD8DF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7B44E2-4037-4136-9A4D-C4393747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DC9E9CB-C671-402D-B788-9CB95F22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9ACAE83-C0DF-493E-B603-93EB08B6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8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A25DC6-9AF8-48F8-8711-84A9E40C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3EFCA37-6663-4680-BEED-C03C50E22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BFCAF39-3827-4860-8A09-BF9DB0787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BC28-AA9E-4C84-9299-CD1633CF9C40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C735F0-D617-47C8-919B-EE5785811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3DF8BD-B9EE-40B0-820E-601729056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FF966-715E-443C-87EE-E3B4C43A6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1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F4E586E-8818-43E6-93D6-D435D97075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120495"/>
            <a:ext cx="1714094" cy="1684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CFAA46CA-8032-491D-B6B8-226BF7DF25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742" y="5163549"/>
            <a:ext cx="2379385" cy="151553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5D752D5-3DB5-4D1B-B10D-2BFC5463181E}"/>
              </a:ext>
            </a:extLst>
          </p:cNvPr>
          <p:cNvSpPr/>
          <p:nvPr/>
        </p:nvSpPr>
        <p:spPr>
          <a:xfrm>
            <a:off x="498955" y="2028616"/>
            <a:ext cx="1119409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Сохранение уровня заработной платы</a:t>
            </a:r>
          </a:p>
          <a:p>
            <a:pPr algn="ctr"/>
            <a:r>
              <a:rPr lang="ru-RU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педагогических работников</a:t>
            </a:r>
          </a:p>
          <a:p>
            <a:pPr algn="ctr"/>
            <a:r>
              <a:rPr lang="ru-RU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с учетом имевшейся квалификационной категории </a:t>
            </a:r>
          </a:p>
          <a:p>
            <a:pPr algn="ctr"/>
            <a:r>
              <a:rPr lang="ru-RU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по истечении срока ее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5772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1A01A53-C0CA-4761-9D08-653116F3F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120495"/>
            <a:ext cx="1714094" cy="1684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7EEED07-564E-4B90-90A1-19549BE1E7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735" y="120495"/>
            <a:ext cx="2379385" cy="15155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719110-48D4-40DE-AFB1-4723D3786A7C}"/>
              </a:ext>
            </a:extLst>
          </p:cNvPr>
          <p:cNvSpPr txBox="1"/>
          <p:nvPr/>
        </p:nvSpPr>
        <p:spPr>
          <a:xfrm>
            <a:off x="2301073" y="93431"/>
            <a:ext cx="6988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уровня заработной платы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имевшейся квалификационной категории 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срока ее действия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21011E-BA08-4A51-9AAF-049977D8D4C7}"/>
              </a:ext>
            </a:extLst>
          </p:cNvPr>
          <p:cNvSpPr txBox="1"/>
          <p:nvPr/>
        </p:nvSpPr>
        <p:spPr>
          <a:xfrm>
            <a:off x="2442757" y="1717462"/>
            <a:ext cx="6705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</a:rPr>
              <a:t>Приказ Минобрнауки России от 07.04.2014 N 276</a:t>
            </a:r>
          </a:p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</a:rPr>
              <a:t>(ред. от 23.12.2020) </a:t>
            </a:r>
          </a:p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</a:rPr>
              <a:t>"Об утверждении Порядка проведения аттестации педагогических работников организаций, осуществляющих образовательную деятельность" </a:t>
            </a:r>
          </a:p>
          <a:p>
            <a:pPr algn="ctr"/>
            <a:r>
              <a:rPr lang="ru-RU" sz="2000" b="0" dirty="0">
                <a:effectLst/>
                <a:latin typeface="Times New Roman" panose="02020603050405020304" pitchFamily="18" charset="0"/>
              </a:rPr>
              <a:t>(Зарегистрировано в Минюсте России 23.05.2014 N 32408)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A17EBE3-24A8-4EA9-98B4-BF51A802D855}"/>
              </a:ext>
            </a:extLst>
          </p:cNvPr>
          <p:cNvSpPr txBox="1"/>
          <p:nvPr/>
        </p:nvSpPr>
        <p:spPr>
          <a:xfrm>
            <a:off x="1780116" y="3785418"/>
            <a:ext cx="863176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III. Аттестация педагогических работников в целях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квалификационной категории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indent="342900" algn="just"/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24. Аттестация педагогических работников в целях установления квалификационной категории проводится по их желанию. </a:t>
            </a:r>
          </a:p>
          <a:p>
            <a:pPr indent="342900" algn="just"/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аттестации педагогическим работникам устанавливается первая или высшая квалификационная категория. </a:t>
            </a:r>
          </a:p>
          <a:p>
            <a:pPr indent="342900" algn="just"/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 устанавливается сроком на 5 лет. </a:t>
            </a:r>
            <a:r>
              <a:rPr lang="ru-RU" sz="1800" b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квалификационной категории продлению не подлежит. </a:t>
            </a:r>
          </a:p>
          <a:p>
            <a:pPr indent="342900" algn="just"/>
            <a:endParaRPr lang="ru-RU" sz="1800" b="0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6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1A01A53-C0CA-4761-9D08-653116F3F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120495"/>
            <a:ext cx="1714094" cy="1684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7EEED07-564E-4B90-90A1-19549BE1E7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735" y="120495"/>
            <a:ext cx="2379385" cy="15155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719110-48D4-40DE-AFB1-4723D3786A7C}"/>
              </a:ext>
            </a:extLst>
          </p:cNvPr>
          <p:cNvSpPr txBox="1"/>
          <p:nvPr/>
        </p:nvSpPr>
        <p:spPr>
          <a:xfrm>
            <a:off x="2301073" y="93431"/>
            <a:ext cx="6988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уровня заработной платы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имевшейся квалификационной категории 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срока ее действия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21011E-BA08-4A51-9AAF-049977D8D4C7}"/>
              </a:ext>
            </a:extLst>
          </p:cNvPr>
          <p:cNvSpPr txBox="1"/>
          <p:nvPr/>
        </p:nvSpPr>
        <p:spPr>
          <a:xfrm>
            <a:off x="2601515" y="1719979"/>
            <a:ext cx="69889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</a:rPr>
              <a:t>Приказ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России от 28.04.2020 N 193 </a:t>
            </a:r>
          </a:p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</a:rPr>
              <a:t>"Об особенностях аттестации педагогических работников организаций, осуществляющих образовательную деятельность, в целях установления квалификационной категории в 2020 году" </a:t>
            </a:r>
          </a:p>
          <a:p>
            <a:pPr algn="ctr"/>
            <a:r>
              <a:rPr lang="ru-RU" sz="2000" b="0" dirty="0">
                <a:effectLst/>
                <a:latin typeface="Times New Roman" panose="02020603050405020304" pitchFamily="18" charset="0"/>
              </a:rPr>
              <a:t>(Зарегистрировано в Минюсте России 13.05.2020 N 58340)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AAD5807-192E-4FCC-A6AD-B1CB82A45E66}"/>
              </a:ext>
            </a:extLst>
          </p:cNvPr>
          <p:cNvSpPr txBox="1"/>
          <p:nvPr/>
        </p:nvSpPr>
        <p:spPr>
          <a:xfrm>
            <a:off x="876300" y="3621805"/>
            <a:ext cx="104393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1800" b="0" dirty="0">
                <a:effectLst/>
                <a:latin typeface="Times New Roman" panose="02020603050405020304" pitchFamily="18" charset="0"/>
              </a:rPr>
              <a:t>1. Установить, что 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в отношении указанных в </a:t>
            </a:r>
            <a:r>
              <a:rPr lang="ru-RU" sz="1800" b="0" u="sng" strike="noStrike" dirty="0">
                <a:effectLst/>
                <a:latin typeface="Times New Roman" panose="02020603050405020304" pitchFamily="18" charset="0"/>
              </a:rPr>
              <a:t>пункте 2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 настоящего приказа квалификационных категорий педагогических работников организаций, осуществляющих образовательную деятельность, </a:t>
            </a:r>
            <a:r>
              <a:rPr lang="ru-RU" sz="1800" b="0" u="sng" strike="noStrike" dirty="0">
                <a:effectLst/>
                <a:latin typeface="Times New Roman" panose="02020603050405020304" pitchFamily="18" charset="0"/>
              </a:rPr>
              <a:t>пункт 24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 Порядка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проведения аттестации педагогических работников организаций, осуществляющих образовательную деятельность, утвержденного приказом Министерства образования и науки Российской Федерации от 7 апреля 2014 г. N 276 (зарегистрирован Министерством юстиции Российской Федерации 23 мая 2014 г., регистрационный N 32408), 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в части запрета на продление срока действия квалификационной категории не применяется. </a:t>
            </a:r>
          </a:p>
          <a:p>
            <a:pPr indent="342900" algn="just"/>
            <a:r>
              <a:rPr lang="ru-RU" sz="1800" b="0" dirty="0">
                <a:effectLst/>
                <a:latin typeface="Times New Roman" panose="02020603050405020304" pitchFamily="18" charset="0"/>
              </a:rPr>
              <a:t>2. 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Продлить действие квалификационных категорий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педагогических работников организаций, осуществляющих образовательную деятельность, 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сроки действия которых заканчиваются в период с 1 апреля по 1 сентября 2020 г., </a:t>
            </a:r>
            <a:r>
              <a:rPr lang="ru-RU" sz="1800" u="sng" dirty="0">
                <a:effectLst/>
                <a:latin typeface="Times New Roman" panose="02020603050405020304" pitchFamily="18" charset="0"/>
              </a:rPr>
              <a:t>до</a:t>
            </a:r>
            <a:r>
              <a:rPr lang="ru-RU" sz="1800" b="1" u="sng" dirty="0">
                <a:effectLst/>
                <a:latin typeface="Times New Roman" panose="02020603050405020304" pitchFamily="18" charset="0"/>
              </a:rPr>
              <a:t> 31 декабря 2020 года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75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1A01A53-C0CA-4761-9D08-653116F3F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120495"/>
            <a:ext cx="1714094" cy="1684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7EEED07-564E-4B90-90A1-19549BE1E7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735" y="120495"/>
            <a:ext cx="2379385" cy="15155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719110-48D4-40DE-AFB1-4723D3786A7C}"/>
              </a:ext>
            </a:extLst>
          </p:cNvPr>
          <p:cNvSpPr txBox="1"/>
          <p:nvPr/>
        </p:nvSpPr>
        <p:spPr>
          <a:xfrm>
            <a:off x="2301073" y="93431"/>
            <a:ext cx="6988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уровня заработной платы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имевшейся квалификационной категории 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срока ее действия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21011E-BA08-4A51-9AAF-049977D8D4C7}"/>
              </a:ext>
            </a:extLst>
          </p:cNvPr>
          <p:cNvSpPr txBox="1"/>
          <p:nvPr/>
        </p:nvSpPr>
        <p:spPr>
          <a:xfrm>
            <a:off x="2789132" y="1902088"/>
            <a:ext cx="661373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</a:rPr>
              <a:t>Приказ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России от 11.12.2020 N 713 </a:t>
            </a:r>
          </a:p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</a:rPr>
              <a:t>"Об особенностях аттестации педагогических работников организаций, осуществляющих образовательную деятельность" </a:t>
            </a:r>
          </a:p>
          <a:p>
            <a:pPr algn="just"/>
            <a:r>
              <a:rPr lang="ru-RU" sz="2000" b="0" dirty="0">
                <a:effectLst/>
                <a:latin typeface="Times New Roman" panose="02020603050405020304" pitchFamily="18" charset="0"/>
              </a:rPr>
              <a:t>(Зарегистрировано в Минюсте России 25.12.2020 N 61829)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BDC236A-BAD9-4AF5-8C67-91F874A5ED3D}"/>
              </a:ext>
            </a:extLst>
          </p:cNvPr>
          <p:cNvSpPr txBox="1"/>
          <p:nvPr/>
        </p:nvSpPr>
        <p:spPr>
          <a:xfrm>
            <a:off x="1214966" y="3565536"/>
            <a:ext cx="976206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1800" b="0" dirty="0">
                <a:effectLst/>
                <a:latin typeface="Times New Roman" panose="02020603050405020304" pitchFamily="18" charset="0"/>
              </a:rPr>
              <a:t>1. 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Установить, что в отношении указанных в </a:t>
            </a:r>
            <a:r>
              <a:rPr lang="ru-RU" sz="1800" b="0" u="sng" strike="noStrike" dirty="0">
                <a:effectLst/>
                <a:latin typeface="Times New Roman" panose="02020603050405020304" pitchFamily="18" charset="0"/>
              </a:rPr>
              <a:t>пункте 2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 настоящего приказа квалификационных категорий педагогических работников организаций, осуществляющих образовательную деятельность, </a:t>
            </a:r>
            <a:r>
              <a:rPr lang="ru-RU" sz="1800" b="0" u="sng" strike="noStrike" dirty="0">
                <a:effectLst/>
                <a:latin typeface="Times New Roman" panose="02020603050405020304" pitchFamily="18" charset="0"/>
              </a:rPr>
              <a:t>пункт 24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 Порядка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проведения аттестации педагогических работников организаций, осуществляющих образовательную деятельность, утвержденного приказом Министерства образования и науки Российской Федерации от 7 апреля 2014 г. N 276 (зарегистрирован Министерством юстиции Российской Федерации 23 мая 2014 г., регистрационный N 32408), 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в части запрета на продление срока действия квалификационной категории не применяется. </a:t>
            </a:r>
          </a:p>
          <a:p>
            <a:pPr indent="342900" algn="just"/>
            <a:r>
              <a:rPr lang="ru-RU" sz="1800" b="0" dirty="0">
                <a:effectLst/>
                <a:latin typeface="Times New Roman" panose="02020603050405020304" pitchFamily="18" charset="0"/>
              </a:rPr>
              <a:t>2. 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Продлить действие квалификационных категорий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педагогических работников организаций, осуществляющих образовательную деятельность, 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сроки действия которых заканчиваются в период с 1 сентября 2020 г. по 1 октября 2021 г., </a:t>
            </a:r>
            <a:r>
              <a:rPr lang="ru-RU" sz="1800" u="sng" dirty="0">
                <a:effectLst/>
                <a:latin typeface="Times New Roman" panose="02020603050405020304" pitchFamily="18" charset="0"/>
              </a:rPr>
              <a:t>до </a:t>
            </a:r>
            <a:r>
              <a:rPr lang="ru-RU" sz="1800" b="1" u="sng" dirty="0">
                <a:effectLst/>
                <a:latin typeface="Times New Roman" panose="02020603050405020304" pitchFamily="18" charset="0"/>
              </a:rPr>
              <a:t>31 декабря 2021 года</a:t>
            </a:r>
            <a:r>
              <a:rPr lang="ru-RU" sz="1800" b="0" u="sng" dirty="0">
                <a:effectLst/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82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1A01A53-C0CA-4761-9D08-653116F3F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120495"/>
            <a:ext cx="1714094" cy="1684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7EEED07-564E-4B90-90A1-19549BE1E7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735" y="120495"/>
            <a:ext cx="2379385" cy="15155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719110-48D4-40DE-AFB1-4723D3786A7C}"/>
              </a:ext>
            </a:extLst>
          </p:cNvPr>
          <p:cNvSpPr txBox="1"/>
          <p:nvPr/>
        </p:nvSpPr>
        <p:spPr>
          <a:xfrm>
            <a:off x="2301073" y="93431"/>
            <a:ext cx="6988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уровня заработной платы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имевшейся квалификационной категории 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срока ее действия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E1BD317-5102-4792-8199-589E350EF054}"/>
              </a:ext>
            </a:extLst>
          </p:cNvPr>
          <p:cNvSpPr txBox="1"/>
          <p:nvPr/>
        </p:nvSpPr>
        <p:spPr>
          <a:xfrm>
            <a:off x="1126067" y="1911911"/>
            <a:ext cx="99822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</a:rPr>
              <a:t>Постановление Правительства РФ от 31.12.2020 N 2467 (ред. от 28.02.2022) "Об утверждении перечня нормативных правовых актов и групп нормативных правовых актов Правительства Российской Федерации, нормативных правовых актов, отдельных положений нормативных правовых актов и групп нормативных правовых актов федеральных органов исполнительной власти, правовых актов, отдельных положений правовых актов, групп правовых актов исполнительных и распорядительных органов государственной власти РСФСР и Союза ССР, решений Государственной комиссии по радиочастотам, содержащих обязательные требования, в отношении которых не применяются положения частей 1, 2 и 3 статьи 15 Федерального закона "Об обязательных требованиях в Российской Федерации"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2BCE527-7E48-414F-81D5-D9AA39BB354A}"/>
              </a:ext>
            </a:extLst>
          </p:cNvPr>
          <p:cNvSpPr txBox="1"/>
          <p:nvPr/>
        </p:nvSpPr>
        <p:spPr>
          <a:xfrm>
            <a:off x="1126067" y="4497234"/>
            <a:ext cx="99144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1800" b="0" dirty="0">
                <a:effectLst/>
                <a:latin typeface="Times New Roman" panose="02020603050405020304" pitchFamily="18" charset="0"/>
              </a:rPr>
              <a:t>3. При необходимости изменения после 1 января 2021 г. включенного в </a:t>
            </a:r>
            <a:r>
              <a:rPr lang="ru-RU" sz="1800" b="1" u="none" strike="noStrike" dirty="0">
                <a:effectLst/>
                <a:latin typeface="Times New Roman" panose="02020603050405020304" pitchFamily="18" charset="0"/>
              </a:rPr>
              <a:t>перечень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нормативного правового акта федерального органа исполнительной власти такой нормативный правовой акт признается утратившим силу, а федеральный орган исполнительной власти принимает новый нормативный правовой акт в соответствии с положениями Федерального </a:t>
            </a:r>
            <a:r>
              <a:rPr lang="ru-RU" sz="1800" b="0" u="none" strike="noStrike" dirty="0">
                <a:effectLst/>
                <a:latin typeface="Times New Roman" panose="02020603050405020304" pitchFamily="18" charset="0"/>
              </a:rPr>
              <a:t>закона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"Об обязательных требованиях в Российской Федерации". </a:t>
            </a:r>
          </a:p>
          <a:p>
            <a:pPr indent="342900" algn="just"/>
            <a:r>
              <a:rPr lang="ru-RU" sz="1800" b="1" dirty="0">
                <a:effectLst/>
                <a:latin typeface="Times New Roman" panose="02020603050405020304" pitchFamily="18" charset="0"/>
              </a:rPr>
              <a:t>451.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u="none" strike="noStrike" dirty="0">
                <a:effectLst/>
                <a:latin typeface="Times New Roman" panose="02020603050405020304" pitchFamily="18" charset="0"/>
              </a:rPr>
              <a:t>Приказ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Министерства образования и науки Российской Федерации от 7 апреля 2014 г. N 276 "Об утверждении Порядка проведения аттестации педагогических работников организаций, осуществляющих образовательную деятельность". </a:t>
            </a:r>
          </a:p>
        </p:txBody>
      </p:sp>
    </p:spTree>
    <p:extLst>
      <p:ext uri="{BB962C8B-B14F-4D97-AF65-F5344CB8AC3E}">
        <p14:creationId xmlns:p14="http://schemas.microsoft.com/office/powerpoint/2010/main" val="17549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126EA20-97B4-4B03-B5E3-9544A78816CE}"/>
              </a:ext>
            </a:extLst>
          </p:cNvPr>
          <p:cNvSpPr txBox="1"/>
          <p:nvPr/>
        </p:nvSpPr>
        <p:spPr>
          <a:xfrm>
            <a:off x="2523926" y="1805035"/>
            <a:ext cx="65432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Отраслевое соглашение по организациям, находящимся в ведении Министерства просвещения Российской Федерации, на 2021 - 2023 годы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E2AA4B-1CA9-4C47-8A01-717E29145814}"/>
              </a:ext>
            </a:extLst>
          </p:cNvPr>
          <p:cNvSpPr txBox="1"/>
          <p:nvPr/>
        </p:nvSpPr>
        <p:spPr>
          <a:xfrm>
            <a:off x="0" y="2820698"/>
            <a:ext cx="12192000" cy="4222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5.10. Министерство просвещения Российской Федерации и Профсоюз считают необходимым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закреплять в региональных и территориальных соглашениях, коллективных договорах следующие положения:</a:t>
            </a:r>
          </a:p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5.10.4.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сохранении за педагогическими работниками условий оплаты труда с учетом имевшейся квалификационной категории по истечении срока действия квалификационной категории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следующих случаях:</a:t>
            </a:r>
          </a:p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после выхода на работу из отпуска по уходу за ребенком до достижения им возраста трех лет - не менее чем на один год;</a:t>
            </a:r>
          </a:p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до возникновения права для назначения страховой пенсии по старости, а также до наступления срока ее назначения досрочно (</a:t>
            </a:r>
            <a:r>
              <a:rPr lang="ru-RU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 N 7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Федеральному закону от 28 декабря 2013 г. N 400-ФЗ "О страховых пенсиях" в редакции Федерального закона от 3 октября 2018 г. N 350) - не менее чем за один год;</a:t>
            </a:r>
          </a:p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по окончании длительной болезни, длительного отпуска, предоставляемого до одного года, - не менее чем на 6 месяцев;</a:t>
            </a:r>
          </a:p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в случае истечения срока действия квалификационной категории после подачи заявления в аттестационную комиссию - на период до принятия аттестационной комиссией решения об установлении (отказе в установлении) квалификационной категории;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1A01A53-C0CA-4761-9D08-653116F3F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120495"/>
            <a:ext cx="1714094" cy="1684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7EEED07-564E-4B90-90A1-19549BE1E7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735" y="120495"/>
            <a:ext cx="2379385" cy="15155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719110-48D4-40DE-AFB1-4723D3786A7C}"/>
              </a:ext>
            </a:extLst>
          </p:cNvPr>
          <p:cNvSpPr txBox="1"/>
          <p:nvPr/>
        </p:nvSpPr>
        <p:spPr>
          <a:xfrm>
            <a:off x="2301073" y="93431"/>
            <a:ext cx="6988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уровня заработной платы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имевшейся квалификационной категории 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срока ее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1095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126EA20-97B4-4B03-B5E3-9544A78816CE}"/>
              </a:ext>
            </a:extLst>
          </p:cNvPr>
          <p:cNvSpPr txBox="1"/>
          <p:nvPr/>
        </p:nvSpPr>
        <p:spPr>
          <a:xfrm>
            <a:off x="2523926" y="1805035"/>
            <a:ext cx="65432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Отраслевое соглашение по организациям, находящимся в ведении Министерства просвещения Российской Федерации, на 2021 - 2023 годы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E2AA4B-1CA9-4C47-8A01-717E29145814}"/>
              </a:ext>
            </a:extLst>
          </p:cNvPr>
          <p:cNvSpPr txBox="1"/>
          <p:nvPr/>
        </p:nvSpPr>
        <p:spPr>
          <a:xfrm>
            <a:off x="0" y="2820698"/>
            <a:ext cx="12192000" cy="339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5.10. Министерство просвещения Российской Федерации и Профсоюз считают необходимым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закреплять в региональных и территориальных соглашениях, коллективных договорах следующие положения:</a:t>
            </a:r>
          </a:p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5.10.4.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сохранении за педагогическими работниками условий оплаты труда с учетом имевшейся квалификационной категории по истечении срока действия квалификационной категории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следующих случаях:</a:t>
            </a:r>
          </a:p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д) при наступлении чрезвычайных ситуаций, в том числе по санитарно-эпидемиологическим основаниям, возобновлении педагогической деятельности после выхода на пенсию, при переходе в другую образовательную организацию в связи с сокращением численности или штата работников или при ликвидации образовательной организации, иных периодов, объективно препятствующих реализации права работников на прохождение аттестации, - не менее чем на 6 месяцев.</a:t>
            </a:r>
          </a:p>
          <a:p>
            <a:pPr indent="3429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Конкретный срок сверх указанного выше, на который оплата труда сохраняется с учетом имевшейся квалификационной категории, определяется коллективным договором.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1A01A53-C0CA-4761-9D08-653116F3F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120495"/>
            <a:ext cx="1714094" cy="1684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7EEED07-564E-4B90-90A1-19549BE1E7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735" y="120495"/>
            <a:ext cx="2379385" cy="15155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719110-48D4-40DE-AFB1-4723D3786A7C}"/>
              </a:ext>
            </a:extLst>
          </p:cNvPr>
          <p:cNvSpPr txBox="1"/>
          <p:nvPr/>
        </p:nvSpPr>
        <p:spPr>
          <a:xfrm>
            <a:off x="2301073" y="93431"/>
            <a:ext cx="6988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уровня заработной платы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имевшейся квалификационной категории 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срока ее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6192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126EA20-97B4-4B03-B5E3-9544A78816CE}"/>
              </a:ext>
            </a:extLst>
          </p:cNvPr>
          <p:cNvSpPr txBox="1"/>
          <p:nvPr/>
        </p:nvSpPr>
        <p:spPr>
          <a:xfrm>
            <a:off x="2523926" y="1805035"/>
            <a:ext cx="65432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ctr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Отраслевое соглашение по организациям, находящимся в ведении Министерства образования и науки Кузбасса, на 2021 - 2023 годы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1A01A53-C0CA-4761-9D08-653116F3F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120495"/>
            <a:ext cx="1714094" cy="1684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7EEED07-564E-4B90-90A1-19549BE1E7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735" y="120495"/>
            <a:ext cx="2379385" cy="15155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719110-48D4-40DE-AFB1-4723D3786A7C}"/>
              </a:ext>
            </a:extLst>
          </p:cNvPr>
          <p:cNvSpPr txBox="1"/>
          <p:nvPr/>
        </p:nvSpPr>
        <p:spPr>
          <a:xfrm>
            <a:off x="2301073" y="93431"/>
            <a:ext cx="6988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уровня заработной платы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имевшейся квалификационной категории 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срока ее действия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EC63D23-B5FF-4052-B685-6694D9EFED0F}"/>
              </a:ext>
            </a:extLst>
          </p:cNvPr>
          <p:cNvSpPr txBox="1"/>
          <p:nvPr/>
        </p:nvSpPr>
        <p:spPr>
          <a:xfrm>
            <a:off x="0" y="3073647"/>
            <a:ext cx="12192000" cy="3816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12700" lvl="1" indent="457200" algn="just">
              <a:spcAft>
                <a:spcPts val="0"/>
              </a:spcAft>
              <a:tabLst>
                <a:tab pos="911860" algn="l"/>
              </a:tabLst>
            </a:pP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5.10. Министерство и Профсоюз считают необходимым </a:t>
            </a:r>
            <a:r>
              <a:rPr lang="ru-RU" sz="1800" u="sng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закреплять в территориальных соглашениях, коллективных договорах следующие положения:</a:t>
            </a:r>
          </a:p>
          <a:p>
            <a:pPr marL="12700" marR="12700" indent="457200" algn="just">
              <a:spcAft>
                <a:spcPts val="0"/>
              </a:spcAft>
            </a:pPr>
            <a:r>
              <a:rPr lang="ru-RU" sz="1800" u="sng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сохранении за педагогическими работниками условий оплаты труда с учетом имевшейся квалификационной категории по истечении срока действия квалификационной категории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следующих случаях:</a:t>
            </a:r>
            <a:endParaRPr lang="ru-RU" sz="1800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marR="12700" lvl="0" indent="457200" algn="just">
              <a:spcAft>
                <a:spcPts val="0"/>
              </a:spcAft>
              <a:buClr>
                <a:srgbClr val="000000"/>
              </a:buClr>
              <a:buSzPts val="1250"/>
              <a:buFont typeface="Symbol" panose="05050102010706020507" pitchFamily="18" charset="2"/>
              <a:buChar char="-"/>
              <a:tabLst>
                <a:tab pos="633730" algn="l"/>
              </a:tabLst>
            </a:pPr>
            <a:r>
              <a:rPr lang="ru-RU" sz="1800" u="none" strike="noStrike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выхода на работу из отпуска по уходу за ребенком до достижения им возраста трех лет - не менее чем на один год;</a:t>
            </a:r>
            <a:endParaRPr lang="ru-RU" sz="1800" u="none" strike="noStrike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lvl="0" indent="457200" algn="just">
              <a:spcAft>
                <a:spcPts val="0"/>
              </a:spcAft>
              <a:buClr>
                <a:srgbClr val="000000"/>
              </a:buClr>
              <a:buSzPts val="1250"/>
              <a:buFont typeface="Symbol" panose="05050102010706020507" pitchFamily="18" charset="2"/>
              <a:buChar char="-"/>
              <a:tabLst>
                <a:tab pos="633730" algn="l"/>
              </a:tabLst>
            </a:pPr>
            <a:r>
              <a:rPr lang="ru-RU" sz="1800" u="none" strike="noStrike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возникновения права для назначения страховой пенсии по старости, а также до наступления срока ее назначения досрочно (приложение №7 к Федеральному закону от 28 декабря 2013 г. № 400-ФЗ «О страховых пенсиях» в редакции Федерального закона от 3 октября 2018 г. № 350) - не менее чем за один год;</a:t>
            </a:r>
            <a:endParaRPr lang="ru-RU" sz="1800" u="none" strike="noStrike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lvl="0" indent="457200" algn="just">
              <a:spcAft>
                <a:spcPts val="0"/>
              </a:spcAft>
              <a:buClr>
                <a:srgbClr val="000000"/>
              </a:buClr>
              <a:buSzPts val="1250"/>
              <a:buFont typeface="Symbol" panose="05050102010706020507" pitchFamily="18" charset="2"/>
              <a:buChar char="-"/>
              <a:tabLst>
                <a:tab pos="741045" algn="l"/>
              </a:tabLst>
            </a:pPr>
            <a:r>
              <a:rPr lang="ru-RU" sz="1800" u="none" strike="noStrike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окончании длительной болезни, длительного отпуска, предоставляемого до одного года, - не менее чем на 6 месяцев;</a:t>
            </a:r>
            <a:endParaRPr lang="ru-RU" sz="1800" u="none" strike="noStrike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lvl="0" indent="457200" algn="just">
              <a:spcAft>
                <a:spcPts val="0"/>
              </a:spcAft>
              <a:buClr>
                <a:srgbClr val="000000"/>
              </a:buClr>
              <a:buSzPts val="1250"/>
              <a:buFont typeface="Symbol" panose="05050102010706020507" pitchFamily="18" charset="2"/>
              <a:buChar char="-"/>
              <a:tabLst>
                <a:tab pos="633730" algn="l"/>
              </a:tabLst>
            </a:pPr>
            <a:r>
              <a:rPr lang="ru-RU" sz="1800" u="none" strike="noStrike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восстановления на работе по решению суда - не менее 6 месяцев;</a:t>
            </a:r>
            <a:endParaRPr lang="ru-RU" sz="1800" u="none" strike="noStrike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1" algn="just">
              <a:lnSpc>
                <a:spcPts val="1610"/>
              </a:lnSpc>
              <a:spcBef>
                <a:spcPts val="1500"/>
              </a:spcBef>
              <a:spcAft>
                <a:spcPts val="0"/>
              </a:spcAft>
              <a:tabLst>
                <a:tab pos="911860" algn="l"/>
              </a:tabLst>
            </a:pPr>
            <a:endParaRPr lang="ru-RU" sz="1800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0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126EA20-97B4-4B03-B5E3-9544A78816CE}"/>
              </a:ext>
            </a:extLst>
          </p:cNvPr>
          <p:cNvSpPr txBox="1"/>
          <p:nvPr/>
        </p:nvSpPr>
        <p:spPr>
          <a:xfrm>
            <a:off x="2523926" y="1805035"/>
            <a:ext cx="65432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ctr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Отраслевое соглашение по организациям, находящимся в ведении Министерства образования и науки Кузбасса, на 2021 - 2023 годы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1A01A53-C0CA-4761-9D08-653116F3F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120495"/>
            <a:ext cx="1714094" cy="1684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7EEED07-564E-4B90-90A1-19549BE1E7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735" y="120495"/>
            <a:ext cx="2379385" cy="15155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719110-48D4-40DE-AFB1-4723D3786A7C}"/>
              </a:ext>
            </a:extLst>
          </p:cNvPr>
          <p:cNvSpPr txBox="1"/>
          <p:nvPr/>
        </p:nvSpPr>
        <p:spPr>
          <a:xfrm>
            <a:off x="2301073" y="93431"/>
            <a:ext cx="6988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уровня заработной платы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имевшейся квалификационной категории </a:t>
            </a: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срока ее действия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EC63D23-B5FF-4052-B685-6694D9EFED0F}"/>
              </a:ext>
            </a:extLst>
          </p:cNvPr>
          <p:cNvSpPr txBox="1"/>
          <p:nvPr/>
        </p:nvSpPr>
        <p:spPr>
          <a:xfrm>
            <a:off x="0" y="2962642"/>
            <a:ext cx="12192000" cy="437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12700" lvl="1" indent="457200" algn="just">
              <a:spcAft>
                <a:spcPts val="0"/>
              </a:spcAft>
              <a:tabLst>
                <a:tab pos="911860" algn="l"/>
              </a:tabLst>
            </a:pP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5.10. Министерство и Профсоюз считают необходимым </a:t>
            </a:r>
            <a:r>
              <a:rPr lang="ru-RU" sz="1800" u="sng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закреплять в территориальных соглашениях, коллективных договорах следующие положения:</a:t>
            </a:r>
          </a:p>
          <a:p>
            <a:pPr marL="12700" marR="12700" indent="457200" algn="just">
              <a:spcAft>
                <a:spcPts val="0"/>
              </a:spcAft>
            </a:pPr>
            <a:r>
              <a:rPr lang="ru-RU" sz="1800" u="sng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сохранении за педагогическими работниками условий оплаты труда с учетом имевшейся квалификационной категории по истечении срока действия квалификационной категории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следующих случаях:</a:t>
            </a:r>
            <a:endParaRPr lang="ru-RU" sz="1800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marR="12700" lvl="0" indent="457200" algn="just">
              <a:spcAft>
                <a:spcPts val="0"/>
              </a:spcAft>
              <a:buClr>
                <a:srgbClr val="000000"/>
              </a:buClr>
              <a:buSzPts val="1250"/>
              <a:buFont typeface="Symbol" panose="05050102010706020507" pitchFamily="18" charset="2"/>
              <a:buChar char="-"/>
              <a:tabLst>
                <a:tab pos="633730" algn="l"/>
              </a:tabLst>
            </a:pPr>
            <a:r>
              <a:rPr lang="ru-RU" sz="1800" u="none" strike="noStrike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истечения срока действия квалификационной категории после подачи заявления в аттестационную комиссию - на период до принятия аттестационной комиссией решения об установлении (отказе в установлении) квалификационной категории;</a:t>
            </a:r>
            <a:endParaRPr lang="ru-RU" sz="1800" u="none" strike="noStrike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lvl="0" indent="457200" algn="just">
              <a:spcAft>
                <a:spcPts val="0"/>
              </a:spcAft>
              <a:buClr>
                <a:srgbClr val="000000"/>
              </a:buClr>
              <a:buSzPts val="1250"/>
              <a:buFont typeface="Symbol" panose="05050102010706020507" pitchFamily="18" charset="2"/>
              <a:buChar char="-"/>
              <a:tabLst>
                <a:tab pos="630555" algn="l"/>
                <a:tab pos="2911475" algn="r"/>
                <a:tab pos="4591050" algn="ctr"/>
                <a:tab pos="5029835" algn="l"/>
                <a:tab pos="1097915" algn="l"/>
              </a:tabLst>
            </a:pPr>
            <a:r>
              <a:rPr lang="ru-RU" sz="1800" u="none" strike="noStrike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наступлении	 чрезвычайных ситуаций,	в том числе по санитарно-эпидемиологическим основаниям, возобновлении педагогической деятельности после выхода на пенсию, при переходе в другую образовательную организацию в связи с сокращением численности или штата работников или при ликвидации образовательной организации, иных периодов, объективно препятствующих реализации права работников на прохождение аттестации, - не менее чем на 6 месяцев.</a:t>
            </a:r>
            <a:endParaRPr lang="ru-RU" sz="1800" u="none" strike="noStrike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457200" algn="just">
              <a:spcAft>
                <a:spcPts val="0"/>
              </a:spcAft>
            </a:pP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Конкретный срок сверх указанного выше, на который оплата труда сохраняется с учетом имевшейся квалификационной категории, определяется коллективным договором.</a:t>
            </a:r>
            <a:endParaRPr lang="ru-RU" sz="1800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lvl="1" algn="just">
              <a:lnSpc>
                <a:spcPts val="1610"/>
              </a:lnSpc>
              <a:spcBef>
                <a:spcPts val="1500"/>
              </a:spcBef>
              <a:spcAft>
                <a:spcPts val="0"/>
              </a:spcAft>
              <a:tabLst>
                <a:tab pos="911860" algn="l"/>
              </a:tabLst>
            </a:pPr>
            <a:endParaRPr lang="ru-RU" sz="1800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1299</Words>
  <Application>Microsoft Office PowerPoint</Application>
  <PresentationFormat>Широкоэкранный</PresentationFormat>
  <Paragraphs>86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Monotype Corsiva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Елькин</dc:creator>
  <cp:lastModifiedBy>User</cp:lastModifiedBy>
  <cp:revision>19</cp:revision>
  <dcterms:created xsi:type="dcterms:W3CDTF">2022-03-08T03:28:55Z</dcterms:created>
  <dcterms:modified xsi:type="dcterms:W3CDTF">2022-03-10T02:07:06Z</dcterms:modified>
</cp:coreProperties>
</file>